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1.png" ContentType="image/png"/>
  <Override PartName="/ppt/media/image2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5.png" ContentType="image/png"/>
  <Override PartName="/ppt/media/image16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5031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501960" y="475200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50400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5031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501960" y="5805360"/>
            <a:ext cx="28558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3168000"/>
            <a:ext cx="9071640" cy="585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201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9000" y="580536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9000" y="4752000"/>
            <a:ext cx="432828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5805360"/>
            <a:ext cx="8870040" cy="961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3168000"/>
            <a:ext cx="907164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8870040" cy="201600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pPr marL="432000" indent="-324000" algn="ctr">
              <a:spcAft>
                <a:spcPts val="1414"/>
              </a:spcAft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Click to edit the outline </a:t>
            </a: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text format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 algn="ctr">
              <a:spcAft>
                <a:spcPts val="1131"/>
              </a:spcAf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 algn="ctr">
              <a:spcAft>
                <a:spcPts val="848"/>
              </a:spcAft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 algn="ctr">
              <a:spcAft>
                <a:spcPts val="56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 algn="ctr">
              <a:spcAft>
                <a:spcPts val="28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 algn="ctr">
              <a:spcAft>
                <a:spcPts val="28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Sixth Outline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 algn="ctr">
              <a:spcAft>
                <a:spcPts val="281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Seventh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364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00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664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95E84F8A-618F-43EF-A683-DC05954B1EF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0" y="-1440"/>
            <a:ext cx="10080000" cy="7561440"/>
          </a:xfrm>
          <a:prstGeom prst="rect">
            <a:avLst/>
          </a:prstGeom>
          <a:ln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704000" cy="113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7567C41D-D226-4B2E-8C7A-80DFFBFC128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704000" cy="113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75268D8D-BFED-4BF9-9E85-1C829A5FD41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704000" cy="1138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8BAE2312-4553-480E-84E3-0617530A2AB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4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2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2901600" y="3125520"/>
            <a:ext cx="6486480" cy="124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r"/>
            <a:r>
              <a:rPr b="0" lang="en-US" sz="3000" spc="-1" strike="noStrike">
                <a:solidFill>
                  <a:srgbClr val="ffffff"/>
                </a:solidFill>
                <a:latin typeface="Times New Roman"/>
              </a:rPr>
              <a:t>Kulturno istorijski spomenici u</a:t>
            </a:r>
            <a:br/>
            <a:r>
              <a:rPr b="0" i="1" lang="en-US" sz="4800" spc="-1" strike="noStrike">
                <a:solidFill>
                  <a:srgbClr val="ffffff"/>
                </a:solidFill>
                <a:latin typeface="Times New Roman"/>
              </a:rPr>
              <a:t>Sarajevu</a:t>
            </a:r>
            <a:endParaRPr b="0" lang="en-US" sz="48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7223760" y="6165360"/>
            <a:ext cx="2474280" cy="103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rmAutofit fontScale="18000"/>
          </a:bodyPr>
          <a:p>
            <a:pPr marL="432000" indent="-324000" algn="r">
              <a:spcAft>
                <a:spcPts val="1414"/>
              </a:spcAft>
            </a:pPr>
            <a:r>
              <a:rPr b="0" i="1" lang="en-US" sz="2000" spc="-1" strike="noStrike">
                <a:solidFill>
                  <a:srgbClr val="ffffff"/>
                </a:solidFill>
                <a:latin typeface="Times New Roman"/>
              </a:rPr>
              <a:t>Prezentaciju pripremio: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 algn="r">
              <a:spcAft>
                <a:spcPts val="1414"/>
              </a:spcAft>
            </a:pPr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Denial Bosnić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4 – IV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O.Š. Osman Nuri Hadžić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Sarajevo – Bosna i Hercegovina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2377440" y="548640"/>
            <a:ext cx="3660840" cy="212220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548640" y="365760"/>
            <a:ext cx="2178360" cy="151992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72" name="" descr=""/>
          <p:cNvPicPr/>
          <p:nvPr/>
        </p:nvPicPr>
        <p:blipFill>
          <a:blip r:embed="rId3"/>
          <a:stretch/>
        </p:blipFill>
        <p:spPr>
          <a:xfrm>
            <a:off x="5303520" y="1116720"/>
            <a:ext cx="2857320" cy="180936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sp>
        <p:nvSpPr>
          <p:cNvPr id="173" name="TextShape 3"/>
          <p:cNvSpPr txBox="1"/>
          <p:nvPr/>
        </p:nvSpPr>
        <p:spPr>
          <a:xfrm>
            <a:off x="8578800" y="205200"/>
            <a:ext cx="6044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000" spc="-1" strike="noStrike">
                <a:solidFill>
                  <a:srgbClr val="ffffff"/>
                </a:solidFill>
                <a:latin typeface="Arial"/>
              </a:rPr>
              <a:t>00</a:t>
            </a:r>
            <a:endParaRPr b="1" lang="en-US" sz="3000" spc="-1" strike="noStrike"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4"/>
          <a:stretch/>
        </p:blipFill>
        <p:spPr>
          <a:xfrm>
            <a:off x="5203440" y="4663440"/>
            <a:ext cx="2824560" cy="188280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75" name="" descr=""/>
          <p:cNvPicPr/>
          <p:nvPr/>
        </p:nvPicPr>
        <p:blipFill>
          <a:blip r:embed="rId5"/>
          <a:stretch/>
        </p:blipFill>
        <p:spPr>
          <a:xfrm>
            <a:off x="1956960" y="4177440"/>
            <a:ext cx="3477960" cy="260856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76" name="" descr=""/>
          <p:cNvPicPr/>
          <p:nvPr/>
        </p:nvPicPr>
        <p:blipFill>
          <a:blip r:embed="rId6"/>
          <a:stretch/>
        </p:blipFill>
        <p:spPr>
          <a:xfrm>
            <a:off x="825120" y="2588400"/>
            <a:ext cx="2733120" cy="364392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523440" y="207720"/>
            <a:ext cx="7797600" cy="112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0" i="1" lang="en-US" sz="4000" spc="-1" strike="noStrike">
                <a:solidFill>
                  <a:srgbClr val="ffffff"/>
                </a:solidFill>
                <a:latin typeface="Times New Roman"/>
              </a:rPr>
              <a:t>Kulturno istorijski spomenici u Sarajevu</a:t>
            </a:r>
            <a:endParaRPr b="0" i="1" lang="en-US" sz="4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8579160" y="205200"/>
            <a:ext cx="6044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000" spc="-1" strike="noStrike">
                <a:solidFill>
                  <a:srgbClr val="ffffff"/>
                </a:solidFill>
                <a:latin typeface="Arial"/>
              </a:rPr>
              <a:t>01</a:t>
            </a:r>
            <a:endParaRPr b="1" lang="en-US" sz="3000" spc="-1" strike="noStrike">
              <a:latin typeface="Arial"/>
            </a:endParaRPr>
          </a:p>
        </p:txBody>
      </p:sp>
      <p:sp>
        <p:nvSpPr>
          <p:cNvPr id="179" name="TextShape 3"/>
          <p:cNvSpPr txBox="1"/>
          <p:nvPr/>
        </p:nvSpPr>
        <p:spPr>
          <a:xfrm>
            <a:off x="558000" y="3931920"/>
            <a:ext cx="9088560" cy="188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Sarajevo je izuzetno bogato kulturno-historijskim spomenicima.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Pod kulturno-historijskim spomenicima podrazumjevamo svjedočanstvo ljudske historije i razvoja za čije očuvanje postoji javni interes.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Spomenici su svjedočanstva proteklih vremena.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6035040" y="1920240"/>
            <a:ext cx="3245760" cy="182844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6035040" y="5120640"/>
            <a:ext cx="2466720" cy="184752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82" name="" descr=""/>
          <p:cNvPicPr/>
          <p:nvPr/>
        </p:nvPicPr>
        <p:blipFill>
          <a:blip r:embed="rId3"/>
          <a:stretch/>
        </p:blipFill>
        <p:spPr>
          <a:xfrm>
            <a:off x="640080" y="1916280"/>
            <a:ext cx="2701080" cy="183276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559440" y="310320"/>
            <a:ext cx="7176960" cy="822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0" i="1" lang="en-US" sz="4800" spc="-1" strike="noStrike">
                <a:solidFill>
                  <a:srgbClr val="ffffff"/>
                </a:solidFill>
                <a:latin typeface="Times New Roman"/>
              </a:rPr>
              <a:t>Kulturno-historijski objekti </a:t>
            </a:r>
            <a:endParaRPr b="0" i="1" lang="en-US" sz="48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8579160" y="205200"/>
            <a:ext cx="6044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000" spc="-1" strike="noStrike">
                <a:solidFill>
                  <a:srgbClr val="ffffff"/>
                </a:solidFill>
                <a:latin typeface="Arial"/>
              </a:rPr>
              <a:t>02</a:t>
            </a:r>
            <a:endParaRPr b="1" lang="en-US" sz="3000" spc="-1" strike="noStrike">
              <a:latin typeface="Arial"/>
            </a:endParaRPr>
          </a:p>
        </p:txBody>
      </p:sp>
      <p:sp>
        <p:nvSpPr>
          <p:cNvPr id="185" name="TextShape 3"/>
          <p:cNvSpPr txBox="1"/>
          <p:nvPr/>
        </p:nvSpPr>
        <p:spPr>
          <a:xfrm>
            <a:off x="365760" y="1593360"/>
            <a:ext cx="9326880" cy="444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Najznačajniji objekti kulturno-istorijskog nasljeđa na području grada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Sarajeva i njegovog užeg okruženja su: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Baščaršija, Rimski most, Sebilj, Bezistan, Pravoslavna crkva, Katedrala, 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Gazi Husrefbegova džamija, Vijećnica, Stećci, Zemaljski muzej i mnogi drugi.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U kulturno-istorijsko nasljeđe Sarajeva ubrajamo i Sarajevsku hagadu koja se čuva u Zemaljskom muzeju. Riječ hagada u prijevodu znači priča, kazivanje.To je zbirka vjerskih propisa i predanja jevreja. Izrađena je od istanjene i izbijeljene teleće kože. Knjiga je nastala u Španiji oko 1350.g. Ona je nakon progona jevreja iz Španije promijenila mnoge vlasnike, a kako je dospijela u Bosnu nije poznato. Zna se samo da ju je Zemaljski muzej otkupio od sarajevske sefardske porodice. U II svjetskom ratu njemci su zahtijevali da im se preda knjiga, međutim radnici muzeja su je sakrili u džamiji na Bjelašnici. Par puta su radnici muzeja spriječili krađu knjige, a također uspjeli su je sačuvati u toku prošlog rata.Sada je ona izložena u posebno osiguranom prostoru muzeja.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7680960" y="5486400"/>
            <a:ext cx="1953360" cy="146304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87" name="" descr=""/>
          <p:cNvPicPr/>
          <p:nvPr/>
        </p:nvPicPr>
        <p:blipFill>
          <a:blip r:embed="rId2"/>
          <a:stretch/>
        </p:blipFill>
        <p:spPr>
          <a:xfrm>
            <a:off x="7863840" y="1371600"/>
            <a:ext cx="1737360" cy="121212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88" name="" descr=""/>
          <p:cNvPicPr/>
          <p:nvPr/>
        </p:nvPicPr>
        <p:blipFill>
          <a:blip r:embed="rId3"/>
          <a:stretch/>
        </p:blipFill>
        <p:spPr>
          <a:xfrm>
            <a:off x="3086280" y="5577840"/>
            <a:ext cx="2857320" cy="180936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359280" y="25776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0" i="1" lang="en-US" sz="4800" spc="-1" strike="noStrike">
                <a:solidFill>
                  <a:srgbClr val="ffffff"/>
                </a:solidFill>
                <a:latin typeface="Times New Roman"/>
              </a:rPr>
              <a:t>Sebilj</a:t>
            </a:r>
            <a:endParaRPr b="0" i="1" lang="en-US" sz="48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8579520" y="205200"/>
            <a:ext cx="6044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000" spc="-1" strike="noStrike">
                <a:solidFill>
                  <a:srgbClr val="ffffff"/>
                </a:solidFill>
                <a:latin typeface="Arial"/>
              </a:rPr>
              <a:t>03</a:t>
            </a:r>
            <a:endParaRPr b="1" lang="en-US" sz="3000" spc="-1" strike="noStrike">
              <a:latin typeface="Arial"/>
            </a:endParaRPr>
          </a:p>
        </p:txBody>
      </p:sp>
      <p:sp>
        <p:nvSpPr>
          <p:cNvPr id="191" name="TextShape 3"/>
          <p:cNvSpPr txBox="1"/>
          <p:nvPr/>
        </p:nvSpPr>
        <p:spPr>
          <a:xfrm>
            <a:off x="5212080" y="1849680"/>
            <a:ext cx="4501440" cy="480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Sebilj predstavlja fontanu posebnog oblika na trgovima.</a:t>
            </a:r>
            <a:br/>
            <a:br/>
            <a:r>
              <a:rPr b="0" lang="en-US" sz="1800" spc="-1" strike="noStrike">
                <a:latin typeface="Arial"/>
              </a:rPr>
              <a:t>Sebilj na Baščaršiji je izgrađen 1891.g.kao replika prethodnog sebilja koji je izgrađen 1753.g. a koji je izgorio u požaru.</a:t>
            </a:r>
            <a:br/>
            <a:br/>
            <a:r>
              <a:rPr b="0" lang="en-US" sz="1800" spc="-1" strike="noStrike">
                <a:latin typeface="Arial"/>
              </a:rPr>
              <a:t>Postoji replika Sarajevskog sebilja u Beogradu kao poklon grada Sarajeva Beogradu, u Novom Pazaru i St.Louisu u Americi.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Baščaršijski sebilj okružen golubovima jedinstvena je i nezaobilazna turistička destinacija u Sarajevu.</a:t>
            </a:r>
            <a:br/>
            <a:br/>
            <a:r>
              <a:rPr b="0" lang="en-US" sz="1800" spc="-1" strike="noStrike">
                <a:latin typeface="Arial"/>
              </a:rPr>
              <a:t>To je jedna od najfotografisanijih sarajevskih destinacija. 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721080" y="1992240"/>
            <a:ext cx="3634920" cy="484632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504000" y="301320"/>
            <a:ext cx="7704000" cy="1138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0" i="1" lang="en-US" sz="4800" spc="-1" strike="noStrike">
                <a:solidFill>
                  <a:srgbClr val="ffffff"/>
                </a:solidFill>
                <a:latin typeface="Times New Roman"/>
              </a:rPr>
              <a:t>Fotografije </a:t>
            </a:r>
            <a:endParaRPr b="0" i="1" lang="en-US" sz="48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8579160" y="205200"/>
            <a:ext cx="6044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000" spc="-1" strike="noStrike">
                <a:solidFill>
                  <a:srgbClr val="ffffff"/>
                </a:solidFill>
                <a:latin typeface="Arial"/>
              </a:rPr>
              <a:t>04</a:t>
            </a:r>
            <a:endParaRPr b="1" lang="en-US" sz="3000" spc="-1" strike="noStrike"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731520" y="1838520"/>
            <a:ext cx="2514240" cy="181908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3566160" y="1920240"/>
            <a:ext cx="2533320" cy="180936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97" name="" descr=""/>
          <p:cNvPicPr/>
          <p:nvPr/>
        </p:nvPicPr>
        <p:blipFill>
          <a:blip r:embed="rId3"/>
          <a:stretch/>
        </p:blipFill>
        <p:spPr>
          <a:xfrm>
            <a:off x="6583680" y="1920240"/>
            <a:ext cx="2619000" cy="174276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98" name="" descr=""/>
          <p:cNvPicPr/>
          <p:nvPr/>
        </p:nvPicPr>
        <p:blipFill>
          <a:blip r:embed="rId4"/>
          <a:stretch/>
        </p:blipFill>
        <p:spPr>
          <a:xfrm>
            <a:off x="672840" y="4206240"/>
            <a:ext cx="2619000" cy="174276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199" name="" descr=""/>
          <p:cNvPicPr/>
          <p:nvPr/>
        </p:nvPicPr>
        <p:blipFill>
          <a:blip r:embed="rId5"/>
          <a:stretch/>
        </p:blipFill>
        <p:spPr>
          <a:xfrm>
            <a:off x="3931920" y="4530600"/>
            <a:ext cx="1885680" cy="241884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  <p:pic>
        <p:nvPicPr>
          <p:cNvPr id="200" name="" descr=""/>
          <p:cNvPicPr/>
          <p:nvPr/>
        </p:nvPicPr>
        <p:blipFill>
          <a:blip r:embed="rId6"/>
          <a:stretch/>
        </p:blipFill>
        <p:spPr>
          <a:xfrm>
            <a:off x="6400800" y="4383720"/>
            <a:ext cx="2619000" cy="1742760"/>
          </a:xfrm>
          <a:prstGeom prst="rect">
            <a:avLst/>
          </a:prstGeom>
          <a:ln w="76320">
            <a:solidFill>
              <a:srgbClr val="ffff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18320" y="4633200"/>
            <a:ext cx="9182880" cy="1463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Korištena grafička podloga: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  Creative Commons Attribution Share Alike 3.0 Un ported License. Korišteni rad od Kelly Loves Whales i Nick Merritt.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Program za izradu prezentacije: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 GNU LibreOffice Impress – GPL 3.0 License. 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Operativni sistem: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 GNU/Linux Fedora GPL 3.0 License.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Fotografije: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 Razni javno dostupni Internet servisi.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3200400" y="3070080"/>
            <a:ext cx="3657600" cy="150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 fontScale="41000"/>
          </a:bodyPr>
          <a:p>
            <a:pPr algn="r"/>
            <a:r>
              <a:rPr b="0" i="1" lang="en-US" sz="9600" spc="-1" strike="noStrike">
                <a:solidFill>
                  <a:srgbClr val="ffffff"/>
                </a:solidFill>
                <a:latin typeface="Times New Roman"/>
              </a:rPr>
              <a:t>~ Kraj ~</a:t>
            </a:r>
            <a:endParaRPr b="0" i="1" lang="en-US" sz="96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03" name="TextShape 3"/>
          <p:cNvSpPr txBox="1"/>
          <p:nvPr/>
        </p:nvSpPr>
        <p:spPr>
          <a:xfrm>
            <a:off x="8579520" y="205200"/>
            <a:ext cx="6044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3000" spc="-1" strike="noStrike">
                <a:solidFill>
                  <a:srgbClr val="ffffff"/>
                </a:solidFill>
                <a:latin typeface="Arial"/>
              </a:rPr>
              <a:t>05</a:t>
            </a:r>
            <a:endParaRPr b="1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Application>LibreOffice/6.1.5.2$Linux_X86_64 LibreOffice_project/10$Build-2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2019-04-07T13:45:45Z</dcterms:created>
  <dc:creator/>
  <dc:description>Those creative commons textures have been used:
http://www.flickr.com/photos/kellyloveswhales/3505365913/ by 'Kelly Loves Whales'
http://www.flickr.com/photos/digitalyardsale/4806075532/in/photostream/ by Nick Merritt
License: https://creativecommons.org/licenses/by-sa/3.0/</dc:description>
  <dc:language>en-US</dc:language>
  <cp:lastModifiedBy/>
  <dcterms:modified xsi:type="dcterms:W3CDTF">2019-04-07T20:07:25Z</dcterms:modified>
  <cp:revision>10</cp:revision>
  <dc:subject/>
  <dc:title>Vintage</dc:title>
</cp:coreProperties>
</file>